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6" r:id="rId2"/>
    <p:sldId id="282" r:id="rId3"/>
    <p:sldId id="284" r:id="rId4"/>
    <p:sldId id="285" r:id="rId5"/>
    <p:sldId id="319" r:id="rId6"/>
    <p:sldId id="270" r:id="rId7"/>
    <p:sldId id="290" r:id="rId8"/>
    <p:sldId id="272" r:id="rId9"/>
    <p:sldId id="322" r:id="rId10"/>
    <p:sldId id="297" r:id="rId11"/>
    <p:sldId id="317" r:id="rId12"/>
    <p:sldId id="295" r:id="rId13"/>
    <p:sldId id="323" r:id="rId14"/>
    <p:sldId id="299" r:id="rId15"/>
    <p:sldId id="300" r:id="rId16"/>
    <p:sldId id="325" r:id="rId17"/>
    <p:sldId id="324" r:id="rId18"/>
    <p:sldId id="303" r:id="rId19"/>
    <p:sldId id="304" r:id="rId20"/>
    <p:sldId id="32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006600"/>
    <a:srgbClr val="CBFD99"/>
    <a:srgbClr val="F3FD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DC7DB-3930-4296-9363-96B336FC0C32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8E60D-A54B-43B5-BD0E-16E24A148F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9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8E60D-A54B-43B5-BD0E-16E24A148F8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0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Daily%20Motion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0"/>
            <a:ext cx="762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 স্বাগতম</a:t>
            </a:r>
            <a:endParaRPr lang="en-US" sz="9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419600"/>
            <a:ext cx="685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  </a:t>
            </a:r>
            <a:endParaRPr lang="en-US" sz="3600" dirty="0">
              <a:solidFill>
                <a:srgbClr val="FFFF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43200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উপস্থাপনায়</a:t>
            </a:r>
            <a:endParaRPr lang="en-US" sz="4000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সঞ্জয় গোলদার</a:t>
            </a:r>
          </a:p>
          <a:p>
            <a:pPr algn="ctr"/>
            <a:r>
              <a:rPr lang="bn-BD" sz="4000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   </a:t>
            </a:r>
            <a:r>
              <a:rPr lang="bn-BD" sz="40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সহকারী অধ্যাপক,ভূগোল</a:t>
            </a:r>
          </a:p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  সরকারি টিচার্স ট্রেনিং কলেজ, ফরিদপুর</a:t>
            </a:r>
          </a:p>
          <a:p>
            <a:pPr algn="ctr"/>
            <a:r>
              <a:rPr lang="bn-BD" sz="40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মোবাইলঃ ০১৭১৮৮৬২৯২৮ </a:t>
            </a:r>
            <a:r>
              <a:rPr lang="en-US" sz="4000" dirty="0" err="1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email:sunjaygolder@gmail.com</a:t>
            </a:r>
            <a:endParaRPr lang="en-US" sz="4000" dirty="0" smtClean="0">
              <a:solidFill>
                <a:srgbClr val="FFFF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762000" y="1981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উত্তর</a:t>
            </a:r>
            <a:endParaRPr lang="en-US" sz="28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76400" y="60960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দক্ষিণ</a:t>
            </a:r>
            <a:endParaRPr lang="en-US" sz="2800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32004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LightBAN" pitchFamily="2" charset="0"/>
                <a:cs typeface="NikoshLightBAN" pitchFamily="2" charset="0"/>
              </a:rPr>
              <a:t>পূর্ব</a:t>
            </a:r>
            <a:endParaRPr lang="en-US" sz="24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2400" y="38100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LightBAN" pitchFamily="2" charset="0"/>
                <a:cs typeface="NikoshLightBAN" pitchFamily="2" charset="0"/>
              </a:rPr>
              <a:t>পশ্চিম</a:t>
            </a:r>
            <a:endParaRPr lang="en-US" sz="2800" b="1" dirty="0">
              <a:latin typeface="NikoshLightBAN" pitchFamily="2" charset="0"/>
              <a:cs typeface="NikoshLightBAN" pitchFamily="2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rot="16200000" flipH="1">
            <a:off x="2286000" y="990600"/>
            <a:ext cx="2057400" cy="76200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30"/>
          <p:cNvGrpSpPr/>
          <p:nvPr/>
        </p:nvGrpSpPr>
        <p:grpSpPr>
          <a:xfrm>
            <a:off x="1600200" y="2971800"/>
            <a:ext cx="3429000" cy="2666999"/>
            <a:chOff x="1600200" y="2971800"/>
            <a:chExt cx="3429000" cy="2666999"/>
          </a:xfrm>
        </p:grpSpPr>
        <p:grpSp>
          <p:nvGrpSpPr>
            <p:cNvPr id="5" name="Group 22"/>
            <p:cNvGrpSpPr/>
            <p:nvPr/>
          </p:nvGrpSpPr>
          <p:grpSpPr>
            <a:xfrm>
              <a:off x="1600200" y="2971800"/>
              <a:ext cx="3429000" cy="2666999"/>
              <a:chOff x="1" y="3810000"/>
              <a:chExt cx="3429000" cy="2666999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609600" y="4038600"/>
                <a:ext cx="2362200" cy="2286002"/>
              </a:xfrm>
              <a:prstGeom prst="ellipse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" name="Straight Connector 3"/>
              <p:cNvCxnSpPr>
                <a:stCxn id="2" idx="2"/>
                <a:endCxn id="2" idx="6"/>
              </p:cNvCxnSpPr>
              <p:nvPr/>
            </p:nvCxnSpPr>
            <p:spPr>
              <a:xfrm rot="10800000" flipH="1">
                <a:off x="609600" y="5181601"/>
                <a:ext cx="2362200" cy="1588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>
                <a:stCxn id="2" idx="7"/>
              </p:cNvCxnSpPr>
              <p:nvPr/>
            </p:nvCxnSpPr>
            <p:spPr>
              <a:xfrm rot="5400000" flipH="1" flipV="1">
                <a:off x="2669544" y="3766321"/>
                <a:ext cx="563377" cy="650736"/>
              </a:xfrm>
              <a:prstGeom prst="straightConnector1">
                <a:avLst/>
              </a:prstGeom>
              <a:ln w="762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stCxn id="2" idx="1"/>
              </p:cNvCxnSpPr>
              <p:nvPr/>
            </p:nvCxnSpPr>
            <p:spPr>
              <a:xfrm rot="16200000" flipV="1">
                <a:off x="348480" y="3766321"/>
                <a:ext cx="258577" cy="955536"/>
              </a:xfrm>
              <a:prstGeom prst="straightConnector1">
                <a:avLst/>
              </a:prstGeom>
              <a:ln w="76200">
                <a:solidFill>
                  <a:srgbClr val="0070C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>
                <a:stCxn id="2" idx="3"/>
              </p:cNvCxnSpPr>
              <p:nvPr/>
            </p:nvCxnSpPr>
            <p:spPr>
              <a:xfrm rot="5400000">
                <a:off x="424681" y="5946144"/>
                <a:ext cx="487175" cy="574536"/>
              </a:xfrm>
              <a:prstGeom prst="straightConnector1">
                <a:avLst/>
              </a:prstGeom>
              <a:ln w="76200">
                <a:solidFill>
                  <a:schemeClr val="accent6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>
                <a:stCxn id="2" idx="5"/>
              </p:cNvCxnSpPr>
              <p:nvPr/>
            </p:nvCxnSpPr>
            <p:spPr>
              <a:xfrm rot="16200000" flipH="1">
                <a:off x="2898145" y="5717544"/>
                <a:ext cx="258575" cy="803136"/>
              </a:xfrm>
              <a:prstGeom prst="straightConnector1">
                <a:avLst/>
              </a:prstGeom>
              <a:ln w="76200">
                <a:solidFill>
                  <a:schemeClr val="tx1">
                    <a:lumMod val="95000"/>
                    <a:lumOff val="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Oval 29"/>
            <p:cNvSpPr/>
            <p:nvPr/>
          </p:nvSpPr>
          <p:spPr>
            <a:xfrm>
              <a:off x="3276600" y="3048000"/>
              <a:ext cx="457200" cy="4572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3000" y="13716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কোন উচুঁ স্থান থেকে কোন বস্তু নিক্ষেপ করলে তা লম্বভাবে না পড়ে কিছুটা পূর্ব দিকে সরে যায়-- ব্যাখ্যা কর।</a:t>
            </a:r>
            <a:endParaRPr lang="en-US" sz="2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1400" y="381000"/>
            <a:ext cx="533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u="sng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আহ্নিক গতির প্রমাণ ব্যাখ্যা</a:t>
            </a:r>
            <a:endParaRPr lang="en-US" sz="2800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17 -0.28307 L 0.00851 0.2053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" y="2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85800" y="2819400"/>
            <a:ext cx="2438400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62000" y="2743200"/>
            <a:ext cx="23622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eography seasons 001_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32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1800" y="2819400"/>
            <a:ext cx="1600200" cy="8002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নিরক্ষ রেখা </a:t>
            </a:r>
            <a:r>
              <a:rPr lang="bn-BD" dirty="0" smtClean="0">
                <a:solidFill>
                  <a:schemeClr val="tx1"/>
                </a:solidFill>
                <a:latin typeface="NikoshLightBAN" pitchFamily="2" charset="0"/>
                <a:cs typeface="NikoshLightBAN" pitchFamily="2" charset="0"/>
              </a:rPr>
              <a:t>নিরক্ষরেখা</a:t>
            </a:r>
            <a:endParaRPr lang="en-US" dirty="0">
              <a:solidFill>
                <a:schemeClr val="tx1"/>
              </a:solidFill>
              <a:latin typeface="NikoshLightBAN" pitchFamily="2" charset="0"/>
              <a:cs typeface="NikoshLight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5400000" flipH="1" flipV="1">
            <a:off x="3582194" y="4038600"/>
            <a:ext cx="1218406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4038600" y="2743200"/>
            <a:ext cx="914400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2" idx="1"/>
          </p:cNvCxnSpPr>
          <p:nvPr/>
        </p:nvCxnSpPr>
        <p:spPr>
          <a:xfrm rot="10800000" flipH="1" flipV="1">
            <a:off x="0" y="3162300"/>
            <a:ext cx="3124200" cy="266700"/>
          </a:xfrm>
          <a:prstGeom prst="line">
            <a:avLst/>
          </a:prstGeom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2000" y="533400"/>
            <a:ext cx="75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 ফলাফল</a:t>
            </a:r>
            <a:endParaRPr lang="en-US" sz="4000" u="sng" dirty="0" smtClean="0">
              <a:solidFill>
                <a:schemeClr val="bg1"/>
              </a:solidFill>
            </a:endParaRP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0.04996 L 0.04167 -0.194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" y="-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0.06661 L 0.04166 0.21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191000" y="990600"/>
            <a:ext cx="4953000" cy="48768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2"/>
          <p:cNvGrpSpPr/>
          <p:nvPr/>
        </p:nvGrpSpPr>
        <p:grpSpPr>
          <a:xfrm>
            <a:off x="5334000" y="4572000"/>
            <a:ext cx="1295400" cy="1658392"/>
            <a:chOff x="2819400" y="4038600"/>
            <a:chExt cx="990600" cy="1848893"/>
          </a:xfrm>
        </p:grpSpPr>
        <p:sp>
          <p:nvSpPr>
            <p:cNvPr id="5" name="Up Arrow 4"/>
            <p:cNvSpPr/>
            <p:nvPr/>
          </p:nvSpPr>
          <p:spPr>
            <a:xfrm>
              <a:off x="2819400" y="4038600"/>
              <a:ext cx="990600" cy="1799076"/>
            </a:xfrm>
            <a:prstGeom prst="up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31671" y="4343402"/>
              <a:ext cx="530679" cy="1544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solidFill>
                    <a:srgbClr val="C00000"/>
                  </a:solidFill>
                  <a:latin typeface="NikoshLightBAN" pitchFamily="2" charset="0"/>
                  <a:cs typeface="NikoshLightBAN" pitchFamily="2" charset="0"/>
                </a:rPr>
                <a:t>দঃবা</a:t>
              </a:r>
            </a:p>
            <a:p>
              <a:r>
                <a:rPr lang="bn-BD" sz="2800" b="1" dirty="0" smtClean="0">
                  <a:solidFill>
                    <a:srgbClr val="C00000"/>
                  </a:solidFill>
                  <a:latin typeface="NikoshLightBAN" pitchFamily="2" charset="0"/>
                  <a:cs typeface="NikoshLightBAN" pitchFamily="2" charset="0"/>
                </a:rPr>
                <a:t>য়ু</a:t>
              </a:r>
              <a:endParaRPr lang="en-US" sz="2800" b="1" dirty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6" name="Group 27"/>
          <p:cNvGrpSpPr/>
          <p:nvPr/>
        </p:nvGrpSpPr>
        <p:grpSpPr>
          <a:xfrm>
            <a:off x="5410200" y="609600"/>
            <a:ext cx="914400" cy="1384995"/>
            <a:chOff x="7315200" y="609600"/>
            <a:chExt cx="838200" cy="1558723"/>
          </a:xfrm>
        </p:grpSpPr>
        <p:sp>
          <p:nvSpPr>
            <p:cNvPr id="26" name="Down Arrow 25"/>
            <p:cNvSpPr/>
            <p:nvPr/>
          </p:nvSpPr>
          <p:spPr>
            <a:xfrm>
              <a:off x="7315200" y="609600"/>
              <a:ext cx="838200" cy="1524000"/>
            </a:xfrm>
            <a:prstGeom prst="downArrow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43800" y="609600"/>
              <a:ext cx="609600" cy="1558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latin typeface="NikoshLightBAN" pitchFamily="2" charset="0"/>
                  <a:cs typeface="NikoshLightBAN" pitchFamily="2" charset="0"/>
                </a:rPr>
                <a:t>উঃবা</a:t>
              </a:r>
            </a:p>
            <a:p>
              <a:r>
                <a:rPr lang="bn-BD" sz="2800" b="1" dirty="0" smtClean="0">
                  <a:latin typeface="NikoshLightBAN" pitchFamily="2" charset="0"/>
                  <a:cs typeface="NikoshLightBAN" pitchFamily="2" charset="0"/>
                </a:rPr>
                <a:t>য়ু</a:t>
              </a:r>
              <a:endParaRPr lang="en-US" sz="2800" b="1" dirty="0">
                <a:latin typeface="NikoshLightBAN" pitchFamily="2" charset="0"/>
                <a:cs typeface="NikoshLightBAN" pitchFamily="2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8305800" y="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উত্তর</a:t>
            </a:r>
            <a:endParaRPr lang="en-US" sz="28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05800" y="64770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দক্ষিণ</a:t>
            </a:r>
            <a:endParaRPr lang="en-US" sz="2800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grpSp>
        <p:nvGrpSpPr>
          <p:cNvPr id="7" name="Group 21"/>
          <p:cNvGrpSpPr/>
          <p:nvPr/>
        </p:nvGrpSpPr>
        <p:grpSpPr>
          <a:xfrm>
            <a:off x="4191000" y="1981200"/>
            <a:ext cx="4953000" cy="1449388"/>
            <a:chOff x="4191000" y="1981200"/>
            <a:chExt cx="4953000" cy="1449388"/>
          </a:xfrm>
        </p:grpSpPr>
        <p:cxnSp>
          <p:nvCxnSpPr>
            <p:cNvPr id="4" name="Straight Connector 3"/>
            <p:cNvCxnSpPr>
              <a:stCxn id="2" idx="2"/>
              <a:endCxn id="2" idx="6"/>
            </p:cNvCxnSpPr>
            <p:nvPr/>
          </p:nvCxnSpPr>
          <p:spPr>
            <a:xfrm rot="10800000" flipH="1">
              <a:off x="4191000" y="3429000"/>
              <a:ext cx="4953000" cy="158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6629400" y="1981200"/>
              <a:ext cx="1371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dirty="0" smtClean="0">
                  <a:solidFill>
                    <a:srgbClr val="C00000"/>
                  </a:solidFill>
                  <a:latin typeface="NikoshLightBAN" pitchFamily="2" charset="0"/>
                  <a:cs typeface="NikoshLightBAN" pitchFamily="2" charset="0"/>
                </a:rPr>
                <a:t>পৃথিবী</a:t>
              </a:r>
              <a:endParaRPr lang="en-US" sz="3600" dirty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28600" y="3810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গতির ফলাফল</a:t>
            </a:r>
            <a:endParaRPr lang="en-US" sz="3200" u="sng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1000" y="2057400"/>
            <a:ext cx="3048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পৃথিবীর আবর্তন জনিত কারণে বায়ুপ্রবাহ ও সমুদ্র স্রোতের পরিবর্তন হচ্ছে--- কীভাবে?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5257800"/>
            <a:ext cx="2667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 জ়োড়ায় কাজ ও প্রশ্নকরণ</a:t>
            </a:r>
            <a:endParaRPr lang="en-US" sz="2800" dirty="0" smtClean="0"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304800" y="5181600"/>
            <a:ext cx="2819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2438400" y="586740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04800" y="6553200"/>
            <a:ext cx="274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-342900" y="5829300"/>
            <a:ext cx="1295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3.80204E-6 C -0.02397 -0.13992 -0.04792 -0.2796 0.00277 -0.34898 C 0.05346 -0.41836 0.25208 -0.40495 0.30416 -0.41651 C 0.35624 -0.42808 0.31353 -0.41813 0.31544 -0.41836 " pathEditMode="relative" ptsTypes="aaaA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0.12558 C -0.01285 0.21508 -0.03056 0.30481 0.01041 0.36193 C 0.05139 0.41906 0.2085 0.45028 0.25121 0.46901 C 0.29392 0.48774 0.26441 0.47363 0.26684 0.47456 " pathEditMode="relative" ptsTypes="aaaA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04800" y="457200"/>
            <a:ext cx="8610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u="sng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 ফলাফল</a:t>
            </a:r>
            <a:endParaRPr lang="en-US" sz="4000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 rot="18674525">
            <a:off x="2384755" y="2993526"/>
            <a:ext cx="3835020" cy="238962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934201" y="0"/>
            <a:ext cx="1066800" cy="1066800"/>
          </a:xfrm>
          <a:prstGeom prst="ellipse">
            <a:avLst/>
          </a:prstGeom>
          <a:solidFill>
            <a:srgbClr val="F3FD7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5562600" y="914400"/>
            <a:ext cx="1371600" cy="137160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58000" y="381001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চন্দ্র</a:t>
            </a:r>
            <a:endParaRPr lang="en-US" sz="24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076806">
            <a:off x="4521847" y="1215375"/>
            <a:ext cx="2322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চন্দ্রের আকর্ষণ</a:t>
            </a:r>
            <a:endParaRPr lang="en-US" sz="2400" dirty="0">
              <a:latin typeface="NikoshLightBAN" pitchFamily="2" charset="0"/>
              <a:cs typeface="NikoshLightBAN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5638800" y="990600"/>
            <a:ext cx="1371600" cy="137160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5715000" y="990600"/>
            <a:ext cx="1447800" cy="144780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5867400" y="1066800"/>
            <a:ext cx="1371600" cy="137160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5867400" y="1143000"/>
            <a:ext cx="1447800" cy="1447800"/>
          </a:xfrm>
          <a:prstGeom prst="line">
            <a:avLst/>
          </a:prstGeom>
          <a:ln w="28575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943600" y="30480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মূখ্য জোয়ার</a:t>
            </a:r>
            <a:endParaRPr lang="en-US" sz="2400" b="1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24910" y="5890323"/>
            <a:ext cx="2473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গৌণ জোয়ার</a:t>
            </a:r>
            <a:endParaRPr lang="en-US" sz="2400" b="1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28600" y="304800"/>
            <a:ext cx="220980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28600" y="304800"/>
            <a:ext cx="2209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 জ়োড়ায় কাজ ওপ্রশ্নকরণ</a:t>
            </a:r>
          </a:p>
          <a:p>
            <a:pPr algn="ctr"/>
            <a:r>
              <a:rPr lang="bn-BD" sz="24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সময়ঃ ০৫ মিনিট</a:t>
            </a:r>
            <a:endParaRPr lang="en-US" sz="24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3124200" y="3352800"/>
            <a:ext cx="2133600" cy="1998785"/>
            <a:chOff x="3124200" y="3352800"/>
            <a:chExt cx="2133600" cy="1998785"/>
          </a:xfrm>
        </p:grpSpPr>
        <p:grpSp>
          <p:nvGrpSpPr>
            <p:cNvPr id="44" name="Group 43"/>
            <p:cNvGrpSpPr/>
            <p:nvPr/>
          </p:nvGrpSpPr>
          <p:grpSpPr>
            <a:xfrm>
              <a:off x="3124200" y="3352800"/>
              <a:ext cx="2133600" cy="1998785"/>
              <a:chOff x="3048000" y="3429000"/>
              <a:chExt cx="2133600" cy="1998785"/>
            </a:xfrm>
          </p:grpSpPr>
          <p:sp>
            <p:nvSpPr>
              <p:cNvPr id="3" name="Oval 2"/>
              <p:cNvSpPr/>
              <p:nvPr/>
            </p:nvSpPr>
            <p:spPr>
              <a:xfrm>
                <a:off x="3048000" y="3429000"/>
                <a:ext cx="2133600" cy="1998785"/>
              </a:xfrm>
              <a:prstGeom prst="ellipse">
                <a:avLst/>
              </a:prstGeom>
              <a:solidFill>
                <a:srgbClr val="339966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276600" y="4038600"/>
                <a:ext cx="990600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FFFF00"/>
                    </a:solidFill>
                    <a:latin typeface="NikoshLightBAN" pitchFamily="2" charset="0"/>
                    <a:cs typeface="NikoshLightBAN" pitchFamily="2" charset="0"/>
                  </a:rPr>
                  <a:t>পৃথিবী</a:t>
                </a:r>
                <a:endParaRPr lang="en-US" sz="2800" b="1" dirty="0" smtClean="0">
                  <a:solidFill>
                    <a:srgbClr val="FFFF00"/>
                  </a:solidFill>
                  <a:latin typeface="NikoshLightBAN" pitchFamily="2" charset="0"/>
                  <a:cs typeface="NikoshLightBAN" pitchFamily="2" charset="0"/>
                </a:endParaRPr>
              </a:p>
              <a:p>
                <a:endParaRPr lang="en-US" dirty="0"/>
              </a:p>
            </p:txBody>
          </p:sp>
          <p:sp>
            <p:nvSpPr>
              <p:cNvPr id="28" name="Cloud 27"/>
              <p:cNvSpPr/>
              <p:nvPr/>
            </p:nvSpPr>
            <p:spPr>
              <a:xfrm>
                <a:off x="3124200" y="4648200"/>
                <a:ext cx="1981200" cy="533400"/>
              </a:xfrm>
              <a:prstGeom prst="cloud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6" name="Curved Connector 35"/>
              <p:cNvCxnSpPr/>
              <p:nvPr/>
            </p:nvCxnSpPr>
            <p:spPr>
              <a:xfrm rot="5400000">
                <a:off x="3771900" y="3771900"/>
                <a:ext cx="1143000" cy="762000"/>
              </a:xfrm>
              <a:prstGeom prst="curvedConnector3">
                <a:avLst>
                  <a:gd name="adj1" fmla="val 50000"/>
                </a:avLst>
              </a:prstGeom>
              <a:ln w="762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>
            <a:xfrm>
              <a:off x="3733800" y="4648200"/>
              <a:ext cx="990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LightBAN" pitchFamily="2" charset="0"/>
                  <a:cs typeface="NikoshLightBAN" pitchFamily="2" charset="0"/>
                </a:rPr>
                <a:t>সাগর</a:t>
              </a:r>
              <a:endParaRPr lang="en-US" sz="24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343400" y="3733800"/>
              <a:ext cx="60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chemeClr val="bg1"/>
                  </a:solidFill>
                  <a:latin typeface="NikoshLightBAN" pitchFamily="2" charset="0"/>
                  <a:cs typeface="NikoshLightBAN" pitchFamily="2" charset="0"/>
                </a:rPr>
                <a:t>নদী</a:t>
              </a:r>
              <a:endParaRPr lang="en-US" sz="2400" dirty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667000" y="3810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গতির ফলাফল</a:t>
            </a:r>
            <a:endParaRPr lang="en-US" sz="3600" u="sng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28600" y="251460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আহ্নিক গতির ফলে কীভাবে জোয়ার ভাটা সৃষ্টি হয়?</a:t>
            </a:r>
            <a:endParaRPr lang="en-US" sz="2800" dirty="0">
              <a:solidFill>
                <a:srgbClr val="0070C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6096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6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  <a:hlinkClick r:id="rId3" action="ppaction://hlinkfile"/>
              </a:rPr>
              <a:t>আহ্নিক গতির ফলাফল</a:t>
            </a:r>
            <a:endParaRPr lang="en-US" sz="3600" u="sng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181600" y="457200"/>
            <a:ext cx="3713480" cy="3276600"/>
            <a:chOff x="3200400" y="685800"/>
            <a:chExt cx="3713480" cy="3276600"/>
          </a:xfrm>
        </p:grpSpPr>
        <p:grpSp>
          <p:nvGrpSpPr>
            <p:cNvPr id="5" name="Group 13"/>
            <p:cNvGrpSpPr/>
            <p:nvPr/>
          </p:nvGrpSpPr>
          <p:grpSpPr>
            <a:xfrm>
              <a:off x="3200400" y="685800"/>
              <a:ext cx="3713480" cy="3276600"/>
              <a:chOff x="3200400" y="685800"/>
              <a:chExt cx="3713480" cy="327660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3200400" y="685800"/>
                <a:ext cx="3713480" cy="32766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495800" y="1600200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495800" y="1828800"/>
                <a:ext cx="1066800" cy="86177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bn-BD" sz="3200" b="1" dirty="0" smtClean="0">
                    <a:latin typeface="NikoshLightBAN" pitchFamily="2" charset="0"/>
                    <a:cs typeface="NikoshLightBAN" pitchFamily="2" charset="0"/>
                  </a:rPr>
                  <a:t>পৃথিবী</a:t>
                </a:r>
                <a:endParaRPr lang="en-US" sz="3200" b="1" dirty="0" smtClean="0">
                  <a:latin typeface="NikoshLightBAN" pitchFamily="2" charset="0"/>
                  <a:cs typeface="NikoshLightBAN" pitchFamily="2" charset="0"/>
                </a:endParaRPr>
              </a:p>
              <a:p>
                <a:endParaRPr lang="en-US" dirty="0"/>
              </a:p>
            </p:txBody>
          </p:sp>
        </p:grpSp>
        <p:sp>
          <p:nvSpPr>
            <p:cNvPr id="6" name="Down Arrow 5"/>
            <p:cNvSpPr/>
            <p:nvPr/>
          </p:nvSpPr>
          <p:spPr>
            <a:xfrm>
              <a:off x="4800600" y="3200400"/>
              <a:ext cx="609600" cy="7620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105400" y="3810000"/>
            <a:ext cx="3505200" cy="381000"/>
            <a:chOff x="3124200" y="4114800"/>
            <a:chExt cx="3505200" cy="38100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124200" y="4267200"/>
              <a:ext cx="3505200" cy="1588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Sun 11"/>
            <p:cNvSpPr/>
            <p:nvPr/>
          </p:nvSpPr>
          <p:spPr>
            <a:xfrm>
              <a:off x="4953000" y="4114800"/>
              <a:ext cx="304800" cy="381000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0" y="2057400"/>
            <a:ext cx="487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দিবা রাত্রি সংঘটন</a:t>
            </a:r>
          </a:p>
          <a:p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সমুদ্র স্রোত, জোয়ার ভাটা ও বায়ু প্রবাহের  দিক পরিবর্তন হওয়া।</a:t>
            </a:r>
          </a:p>
          <a:p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সময় গণনা</a:t>
            </a:r>
          </a:p>
          <a:p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প্রকৃতি ও জীবজন্তুর উপর প্রভার বিস্তার করা</a:t>
            </a:r>
            <a:endParaRPr lang="en-US" sz="3200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800600" y="4312214"/>
            <a:ext cx="2834922" cy="2545786"/>
          </a:xfrm>
          <a:prstGeom prst="ellipse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304844" y="5098477"/>
            <a:ext cx="1041400" cy="467593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5610578" y="5566070"/>
            <a:ext cx="635808" cy="541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15965" y="4319154"/>
            <a:ext cx="781050" cy="576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 smtClean="0">
                <a:latin typeface="NikoshLightBAN" pitchFamily="2" charset="0"/>
                <a:cs typeface="NikoshLightBAN" pitchFamily="2" charset="0"/>
              </a:rPr>
              <a:t>১২</a:t>
            </a:r>
            <a:endParaRPr lang="en-US" sz="28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6601" y="4953000"/>
            <a:ext cx="45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2800" b="1" dirty="0" smtClean="0">
                <a:latin typeface="NikoshLightBAN" pitchFamily="2" charset="0"/>
                <a:cs typeface="NikoshLightBAN" pitchFamily="2" charset="0"/>
              </a:rPr>
              <a:t>৩</a:t>
            </a:r>
            <a:endParaRPr lang="en-US" sz="28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 flipV="1">
            <a:off x="6246989" y="5462161"/>
            <a:ext cx="115711" cy="15586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21" idx="4"/>
          </p:cNvCxnSpPr>
          <p:nvPr/>
        </p:nvCxnSpPr>
        <p:spPr>
          <a:xfrm rot="16200000" flipV="1">
            <a:off x="5938210" y="5095527"/>
            <a:ext cx="675413" cy="578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00600" y="5358251"/>
            <a:ext cx="520700" cy="356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LightBAN" pitchFamily="2" charset="0"/>
                <a:cs typeface="NikoshLightBAN" pitchFamily="2" charset="0"/>
              </a:rPr>
              <a:t>৯</a:t>
            </a:r>
            <a:endParaRPr lang="en-US" sz="28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43600" y="6501257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LightBAN" pitchFamily="2" charset="0"/>
                <a:cs typeface="NikoshLightBAN" pitchFamily="2" charset="0"/>
              </a:rPr>
              <a:t>৬</a:t>
            </a:r>
            <a:endParaRPr lang="en-US" sz="2800" b="1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600" y="381000"/>
            <a:ext cx="1752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LightBAN" pitchFamily="2" charset="0"/>
                <a:cs typeface="NikoshLightBAN" pitchFamily="2" charset="0"/>
              </a:rPr>
              <a:t>দলীয়ভাবে মাথা খাটানো সময়ঃ ০৭ মিনিট</a:t>
            </a:r>
          </a:p>
          <a:p>
            <a:r>
              <a:rPr lang="bn-BD" sz="2000" b="1" dirty="0" smtClean="0">
                <a:latin typeface="NikoshLightBAN" pitchFamily="2" charset="0"/>
                <a:cs typeface="NikoshLightBAN" pitchFamily="2" charset="0"/>
              </a:rPr>
              <a:t>প্রশ্নকরণ সময়ঃ ০৪ মিনিট</a:t>
            </a:r>
            <a:endParaRPr lang="en-US" sz="2000" b="1" dirty="0">
              <a:latin typeface="NikoshLightBAN" pitchFamily="2" charset="0"/>
              <a:cs typeface="NikoshLightBAN" pitchFamily="2" charset="0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103031" y="334851"/>
          <a:ext cx="1878169" cy="1584101"/>
        </p:xfrm>
        <a:graphic>
          <a:graphicData uri="http://schemas.openxmlformats.org/drawingml/2006/table">
            <a:tbl>
              <a:tblPr/>
              <a:tblGrid>
                <a:gridCol w="1878169"/>
              </a:tblGrid>
              <a:tr h="1584101">
                <a:tc>
                  <a:txBody>
                    <a:bodyPr/>
                    <a:lstStyle/>
                    <a:p>
                      <a:endParaRPr lang="en-US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5" name="Picture 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576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38100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 নাহলে ------------</a:t>
            </a:r>
            <a:endParaRPr lang="en-US" sz="32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3400" y="4572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 নাহলে ------------</a:t>
            </a:r>
            <a:endParaRPr lang="en-US" sz="36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u="sng" dirty="0" smtClean="0">
                <a:latin typeface="NikoshLightBAN" pitchFamily="2" charset="0"/>
                <a:cs typeface="NikoshLightBAN" pitchFamily="2" charset="0"/>
              </a:rPr>
              <a:t>মূল্যায়ন</a:t>
            </a:r>
            <a:endParaRPr lang="en-US" sz="3600" b="1" u="sng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219201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পৃথিবীর আবর্তন গতি থাকা সত্ত্বেও আমরা কেন গতি অনুভব করি না?</a:t>
            </a:r>
          </a:p>
          <a:p>
            <a:r>
              <a:rPr lang="bn-BD" sz="2800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পৃথিবীর আবর্তন জনিত কারণে বায়ুপ্রবাহ ও সমুদ্র স্রোতের পরিবর্তন হচ্ছে--- কীভাবে?</a:t>
            </a:r>
          </a:p>
          <a:p>
            <a:r>
              <a:rPr lang="bn-BD" sz="2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প্রকৃতি ও জীবজন্তুর উপর আহ্নিক গতি কীভাবে  প্রভাব  বিস্তার করে?</a:t>
            </a:r>
            <a:endParaRPr lang="en-US" sz="28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sz="2800" dirty="0" smtClean="0">
              <a:latin typeface="NikoshLightBAN" pitchFamily="2" charset="0"/>
              <a:cs typeface="NikoshLightBAN" pitchFamily="2" charset="0"/>
            </a:endParaRPr>
          </a:p>
          <a:p>
            <a:endParaRPr lang="bn-BD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9624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বাড়ির কাজঃ </a:t>
            </a:r>
          </a:p>
          <a:p>
            <a:r>
              <a:rPr lang="bn-BD" sz="3200" dirty="0" smtClean="0">
                <a:solidFill>
                  <a:srgbClr val="7030A0"/>
                </a:solidFill>
                <a:latin typeface="NikoshLightBAN" pitchFamily="2" charset="0"/>
                <a:cs typeface="NikoshLightBAN" pitchFamily="2" charset="0"/>
              </a:rPr>
              <a:t>আহ্নিক গতির শিক্ষাকে আমাদের বাস্তব জীবনের  যেসব কাজে লাগানো যায় তার একটি তালিকা তৈরি কর।</a:t>
            </a:r>
            <a:endParaRPr lang="en-US" sz="3200" dirty="0">
              <a:solidFill>
                <a:srgbClr val="7030A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bn-BD" b="1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পূর্বজ্ঞান যাচাই ও পাঠঘোষণা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295400"/>
            <a:ext cx="6553200" cy="5562600"/>
          </a:xfrm>
          <a:ln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ইহা একটি দৈনন্দিন ঘটনা   ।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ইহা নির্দিষ্ট সময় পর বিপরীত অবস্থার সৃষ্টি করে।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LightBAN" pitchFamily="2" charset="0"/>
                <a:cs typeface="NikoshLightBAN" pitchFamily="2" charset="0"/>
              </a:rPr>
              <a:t>ইহা নির্দিষ্ট সময় ধরে ঘটে।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ইহা আমরা দেখতে বা অনুভব করতে পারি না ।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ইহা গাণিতিক ভূগোলের আলোচ্য বিষয়</a:t>
            </a:r>
          </a:p>
          <a:p>
            <a:pPr>
              <a:buFont typeface="Wingdings" pitchFamily="2" charset="2"/>
              <a:buChar char="q"/>
            </a:pPr>
            <a:r>
              <a:rPr lang="bn-BD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এর ফলে দিন রাত্রির সৃষ্টি হয়।</a:t>
            </a:r>
            <a:endParaRPr lang="en-US" dirty="0" smtClean="0">
              <a:solidFill>
                <a:srgbClr val="0070C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endParaRPr lang="bn-BD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None/>
            </a:pPr>
            <a:endParaRPr lang="bn-BD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endParaRPr lang="bn-BD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553200" y="1371600"/>
            <a:ext cx="2590800" cy="5486400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Front"/>
            <a:lightRig rig="threePt" dir="t"/>
          </a:scene3d>
        </p:spPr>
        <p:txBody>
          <a:bodyPr>
            <a:normAutofit/>
          </a:bodyPr>
          <a:lstStyle/>
          <a:p>
            <a:pPr>
              <a:buNone/>
            </a:pPr>
            <a:r>
              <a:rPr lang="bn-BD" sz="4000" b="1" u="sng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সম্ভাব্য উত্তর</a:t>
            </a:r>
          </a:p>
          <a:p>
            <a:pPr>
              <a:buNone/>
            </a:pPr>
            <a:endParaRPr lang="bn-BD" dirty="0" smtClean="0">
              <a:solidFill>
                <a:schemeClr val="accent3">
                  <a:lumMod val="60000"/>
                  <a:lumOff val="40000"/>
                </a:schemeClr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None/>
            </a:pPr>
            <a:r>
              <a:rPr lang="bn-BD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NikoshLightBAN" pitchFamily="2" charset="0"/>
                <a:cs typeface="NikoshLightBAN" pitchFamily="2" charset="0"/>
              </a:rPr>
              <a:t>১)ভূপৃষ্ঠের পরিবর্তন, </a:t>
            </a:r>
          </a:p>
          <a:p>
            <a:pPr>
              <a:buNone/>
            </a:pPr>
            <a:r>
              <a:rPr lang="bn-BD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২)আহ্নিক গতি,</a:t>
            </a:r>
          </a:p>
          <a:p>
            <a:pPr>
              <a:buNone/>
            </a:pPr>
            <a:r>
              <a:rPr lang="bn-BD" dirty="0" smtClean="0">
                <a:solidFill>
                  <a:srgbClr val="FFC000"/>
                </a:solidFill>
                <a:latin typeface="NikoshLightBAN" pitchFamily="2" charset="0"/>
                <a:cs typeface="NikoshLightBAN" pitchFamily="2" charset="0"/>
              </a:rPr>
              <a:t>৩)বায়ু প্রবাহ</a:t>
            </a:r>
            <a:r>
              <a:rPr lang="bn-BD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,</a:t>
            </a:r>
          </a:p>
          <a:p>
            <a:pPr>
              <a:buNone/>
            </a:pPr>
            <a:r>
              <a:rPr lang="bn-BD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৪) বাংলাদেশের বাণিজ্য,</a:t>
            </a:r>
          </a:p>
          <a:p>
            <a:pPr>
              <a:buNone/>
            </a:pPr>
            <a:r>
              <a:rPr lang="bn-BD" dirty="0" smtClean="0">
                <a:solidFill>
                  <a:srgbClr val="FFC000"/>
                </a:solidFill>
                <a:latin typeface="NikoshLightBAN" pitchFamily="2" charset="0"/>
                <a:cs typeface="NikoshLightBAN" pitchFamily="2" charset="0"/>
              </a:rPr>
              <a:t>৫)স্থানীয় সময় ও প্রমাণ সময়,</a:t>
            </a:r>
          </a:p>
          <a:p>
            <a:pPr>
              <a:buNone/>
            </a:pPr>
            <a:r>
              <a:rPr lang="bn-BD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rPr>
              <a:t>৬)সৌরশক্তি ও বায়ুর তাপ</a:t>
            </a:r>
            <a:endParaRPr lang="en-US" dirty="0">
              <a:solidFill>
                <a:srgbClr val="FFFF0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4191000" cy="646330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36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en-US" sz="54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FEED</a:t>
            </a:r>
          </a:p>
          <a:p>
            <a:pPr algn="ctr"/>
            <a:endParaRPr lang="en-US" sz="54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en-US" sz="54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 BACK</a:t>
            </a:r>
            <a:endParaRPr lang="en-US" sz="115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endParaRPr lang="en-US" sz="7200" dirty="0" smtClean="0">
              <a:latin typeface="NikoshLightBAN" pitchFamily="2" charset="0"/>
              <a:cs typeface="NikoshLightBAN" pitchFamily="2" charset="0"/>
            </a:endParaRPr>
          </a:p>
          <a:p>
            <a:pPr algn="ctr"/>
            <a:endParaRPr lang="en-US" sz="7200" dirty="0" smtClean="0">
              <a:latin typeface="NikoshLightBAN" pitchFamily="2" charset="0"/>
              <a:cs typeface="NikoshLightBAN" pitchFamily="2" charset="0"/>
            </a:endParaRPr>
          </a:p>
          <a:p>
            <a:pPr algn="ctr"/>
            <a:endParaRPr lang="en-US" sz="7200" dirty="0">
              <a:solidFill>
                <a:srgbClr val="002060"/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32770" name="Picture 2" descr="C:\Users\Administrator\Desktop\5145564429_fbaa570e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4" y="0"/>
            <a:ext cx="4929186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572000"/>
            <a:ext cx="4191000" cy="230832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7200" dirty="0" smtClean="0">
              <a:solidFill>
                <a:srgbClr val="00206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en-US" sz="72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PLEASE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a Roses 0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TextBox 3"/>
          <p:cNvSpPr txBox="1"/>
          <p:nvPr/>
        </p:nvSpPr>
        <p:spPr>
          <a:xfrm>
            <a:off x="0" y="9144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আহ্নিক গতি</a:t>
            </a:r>
            <a:endParaRPr lang="en-US" sz="8000" dirty="0">
              <a:solidFill>
                <a:srgbClr val="00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05200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pPr algn="ctr"/>
            <a:endParaRPr lang="bn-BD" sz="4400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038600"/>
            <a:ext cx="36576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নবম </a:t>
            </a:r>
            <a:r>
              <a:rPr lang="bn-IN" sz="4000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শ্রেণি </a:t>
            </a:r>
          </a:p>
          <a:p>
            <a:r>
              <a:rPr lang="bn-BD" sz="4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বিষয়ঃ ভূগোল ও পরিবেশ</a:t>
            </a:r>
            <a:endParaRPr lang="bn-IN" sz="4000" dirty="0" smtClean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  <a:p>
            <a:r>
              <a:rPr lang="bn-IN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সময়ঃ </a:t>
            </a:r>
            <a:r>
              <a:rPr lang="bn-BD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৫</a:t>
            </a:r>
            <a:r>
              <a:rPr lang="bn-IN" sz="2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০ মিনিট</a:t>
            </a:r>
            <a:endParaRPr lang="en-US" sz="2800" dirty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bn-BD" sz="4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আহ্নিক গতি</a:t>
            </a:r>
            <a:endParaRPr lang="en-US" sz="4800" dirty="0">
              <a:solidFill>
                <a:srgbClr val="FFFF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bn-BD" sz="60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   শিখনফল</a:t>
            </a:r>
            <a:r>
              <a:rPr lang="bn-IN" sz="6000" dirty="0" smtClean="0">
                <a:solidFill>
                  <a:srgbClr val="00B050"/>
                </a:solidFill>
                <a:latin typeface="NikoshLightBAN" pitchFamily="2" charset="0"/>
                <a:cs typeface="NikoshLightBAN" pitchFamily="2" charset="0"/>
              </a:rPr>
              <a:t> /পাঠের উদ্দেশ্যঃ</a:t>
            </a:r>
            <a:endParaRPr lang="bn-BD" sz="6000" dirty="0" smtClean="0">
              <a:solidFill>
                <a:srgbClr val="00B050"/>
              </a:solidFill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  </a:t>
            </a:r>
            <a:r>
              <a:rPr lang="bn-BD" sz="4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কী তা বলতে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</a:t>
            </a:r>
            <a:r>
              <a:rPr lang="bn-BD" sz="4800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4800" dirty="0" smtClean="0">
                <a:solidFill>
                  <a:srgbClr val="006600"/>
                </a:solidFill>
                <a:latin typeface="NikoshLightBAN" pitchFamily="2" charset="0"/>
                <a:cs typeface="NikoshLightBAN" pitchFamily="2" charset="0"/>
              </a:rPr>
              <a:t>বৈশিষ্ট্য বর্ণনা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করতে 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 </a:t>
            </a:r>
            <a:r>
              <a:rPr lang="bn-BD" sz="4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প্রমাণ ব্যাখ্যা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করতে পারবে।</a:t>
            </a:r>
          </a:p>
          <a:p>
            <a:pPr>
              <a:buFont typeface="Wingdings" pitchFamily="2" charset="2"/>
              <a:buChar char="Ø"/>
            </a:pP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আহ্নিক গতির </a:t>
            </a:r>
            <a:r>
              <a:rPr lang="bn-BD" sz="48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ফলাফল বিশ্লেষণ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করতে পারবে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/>
          <p:nvPr/>
        </p:nvGrpSpPr>
        <p:grpSpPr>
          <a:xfrm>
            <a:off x="6920427" y="0"/>
            <a:ext cx="1156771" cy="2825437"/>
            <a:chOff x="5735962" y="299709"/>
            <a:chExt cx="523219" cy="2745436"/>
          </a:xfrm>
        </p:grpSpPr>
        <p:cxnSp>
          <p:nvCxnSpPr>
            <p:cNvPr id="4" name="Straight Connector 3"/>
            <p:cNvCxnSpPr/>
            <p:nvPr/>
          </p:nvCxnSpPr>
          <p:spPr>
            <a:xfrm rot="5400000">
              <a:off x="4478167" y="1746290"/>
              <a:ext cx="2597351" cy="36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 rot="16200000">
              <a:off x="5121272" y="914399"/>
              <a:ext cx="1752600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solidFill>
                    <a:schemeClr val="accent2"/>
                  </a:solidFill>
                  <a:latin typeface="NikoshLightBAN" pitchFamily="2" charset="0"/>
                  <a:cs typeface="NikoshLightBAN" pitchFamily="2" charset="0"/>
                </a:rPr>
                <a:t>মেরু রেখা</a:t>
              </a:r>
              <a:endParaRPr lang="en-US" sz="2800" b="1" dirty="0">
                <a:solidFill>
                  <a:schemeClr val="accent2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  <p:grpSp>
        <p:nvGrpSpPr>
          <p:cNvPr id="5" name="Group 9"/>
          <p:cNvGrpSpPr/>
          <p:nvPr/>
        </p:nvGrpSpPr>
        <p:grpSpPr>
          <a:xfrm>
            <a:off x="5562600" y="3276600"/>
            <a:ext cx="2895600" cy="2895600"/>
            <a:chOff x="4114800" y="3429000"/>
            <a:chExt cx="2895600" cy="2895600"/>
          </a:xfrm>
        </p:grpSpPr>
        <p:sp>
          <p:nvSpPr>
            <p:cNvPr id="2" name="Oval 1"/>
            <p:cNvSpPr/>
            <p:nvPr/>
          </p:nvSpPr>
          <p:spPr>
            <a:xfrm>
              <a:off x="4114800" y="3429000"/>
              <a:ext cx="2895600" cy="2895600"/>
            </a:xfrm>
            <a:prstGeom prst="ellipse">
              <a:avLst/>
            </a:prstGeom>
            <a:scene3d>
              <a:camera prst="perspectiveBelow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800600" y="4343400"/>
              <a:ext cx="1676400" cy="1200329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5400" dirty="0" smtClean="0">
                  <a:solidFill>
                    <a:srgbClr val="FFFF00"/>
                  </a:solidFill>
                  <a:latin typeface="NikoshLightBAN" pitchFamily="2" charset="0"/>
                  <a:cs typeface="NikoshLightBAN" pitchFamily="2" charset="0"/>
                </a:rPr>
                <a:t>পৃথিবী</a:t>
              </a:r>
              <a:endParaRPr lang="en-US" sz="5400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endParaRPr>
            </a:p>
            <a:p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848600" y="2104548"/>
            <a:ext cx="1295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B0F0"/>
                </a:solidFill>
                <a:latin typeface="NikoshLightBAN" pitchFamily="2" charset="0"/>
                <a:cs typeface="NikoshLightBAN" pitchFamily="2" charset="0"/>
              </a:rPr>
              <a:t>উত্তর</a:t>
            </a:r>
            <a:endParaRPr lang="en-US" sz="3200" dirty="0" smtClean="0">
              <a:solidFill>
                <a:srgbClr val="00B0F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24600" y="6096000"/>
            <a:ext cx="1066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দক্ষিণ</a:t>
            </a:r>
            <a:endParaRPr lang="en-US" sz="2800" dirty="0" smtClean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95800" y="4343400"/>
            <a:ext cx="1066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rPr>
              <a:t>পশ্চিম</a:t>
            </a:r>
            <a:endParaRPr lang="en-US" sz="3200" b="1" dirty="0" smtClean="0">
              <a:solidFill>
                <a:srgbClr val="FF000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382000" y="4267200"/>
            <a:ext cx="533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পূর্ব</a:t>
            </a:r>
            <a:endParaRPr lang="en-US" sz="2800" b="1" dirty="0" smtClean="0">
              <a:solidFill>
                <a:srgbClr val="0070C0"/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828800"/>
            <a:ext cx="4495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006600"/>
                </a:solidFill>
                <a:latin typeface="NikoshLightBAN" pitchFamily="2" charset="0"/>
                <a:cs typeface="NikoshLightBAN" pitchFamily="2" charset="0"/>
              </a:rPr>
              <a:t>পৃথিবী যে রেখার উপর ঘুরছে তার নাম কী?</a:t>
            </a:r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পৃথিবী কোন দিক থেকে কোন দিকে ঘুরছে?</a:t>
            </a:r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একবার ঘুরতে পৃথিবীর কত সময় লাগে ?</a:t>
            </a:r>
            <a:endParaRPr lang="bn-BD" sz="3200" dirty="0" smtClean="0">
              <a:latin typeface="NikoshLightBAN" pitchFamily="2" charset="0"/>
              <a:cs typeface="NikoshLight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পৃথিবীর এ গতির নাম কী?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90800" y="381000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4000" b="1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 কী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8600" y="152400"/>
            <a:ext cx="2667000" cy="16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7200" y="152401"/>
            <a:ext cx="213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 জ়োড়ায় কাজ ও প্রশ্নকরণ</a:t>
            </a:r>
          </a:p>
          <a:p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সময়ঃ ০</a:t>
            </a:r>
            <a:r>
              <a:rPr lang="en-US" sz="2800" dirty="0" smtClean="0">
                <a:latin typeface="NikoshLightBAN" pitchFamily="2" charset="0"/>
                <a:cs typeface="NikoshLightBAN" pitchFamily="2" charset="0"/>
              </a:rPr>
              <a:t>4</a:t>
            </a:r>
            <a:r>
              <a:rPr lang="bn-BD" sz="2800" dirty="0" smtClean="0">
                <a:latin typeface="NikoshLightBAN" pitchFamily="2" charset="0"/>
                <a:cs typeface="NikoshLightBAN" pitchFamily="2" charset="0"/>
              </a:rPr>
              <a:t> মিনিট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56388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প্রশ্নঃ আহ্নিক গতি কাকে বলে?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111 L -0.00885 0.477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2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419600" y="1752600"/>
            <a:ext cx="4547475" cy="4495799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239000" y="2895600"/>
            <a:ext cx="1371600" cy="1219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172200" y="3657600"/>
            <a:ext cx="152400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676400"/>
            <a:ext cx="3810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পাশের চিত্রের কোন বৃত্তটির  ঘুর্ণন বেশি এবং</a:t>
            </a:r>
          </a:p>
          <a:p>
            <a:r>
              <a:rPr lang="bn-BD" sz="36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কোন বৃত্তটির  ঘুর্ণন কম ? কেন ব্যাখ্যা কর।</a:t>
            </a:r>
          </a:p>
          <a:p>
            <a:endParaRPr lang="bn-BD" sz="3600" dirty="0" smtClean="0">
              <a:latin typeface="NikoshLightBAN" pitchFamily="2" charset="0"/>
              <a:cs typeface="NikoshLightBAN" pitchFamily="2" charset="0"/>
            </a:endParaRPr>
          </a:p>
          <a:p>
            <a:r>
              <a:rPr lang="bn-BD" sz="36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পৃথিবীর আয়তনের তুলনায় আমরা খুব ক্ষুদ্র বলে আমরা গতি অনুভব করি না, ব্যাখ্যা কর।</a:t>
            </a:r>
            <a:endParaRPr lang="en-US" sz="3600" dirty="0">
              <a:solidFill>
                <a:srgbClr val="C00000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381000"/>
            <a:ext cx="579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40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গতির বৈশিষ্ট্য ০১</a:t>
            </a:r>
            <a:endParaRPr lang="en-US" sz="4000" u="sng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304800"/>
            <a:ext cx="190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 জ়োড়ায় কাজ ওপ্রশ্নকরণ</a:t>
            </a:r>
          </a:p>
          <a:p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সময়ঃ ১০ মিনিট</a:t>
            </a:r>
            <a:endParaRPr lang="en-US" sz="2400" dirty="0" smtClean="0">
              <a:latin typeface="NikoshLightBAN" pitchFamily="2" charset="0"/>
              <a:cs typeface="NikoshLightBAN" pitchFamily="2" charset="0"/>
            </a:endParaRP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6400800" y="5257800"/>
            <a:ext cx="1762126" cy="1066800"/>
            <a:chOff x="457200" y="1905000"/>
            <a:chExt cx="2590800" cy="3657600"/>
          </a:xfrm>
        </p:grpSpPr>
        <p:sp>
          <p:nvSpPr>
            <p:cNvPr id="6" name="Rectangle 5"/>
            <p:cNvSpPr/>
            <p:nvPr/>
          </p:nvSpPr>
          <p:spPr>
            <a:xfrm>
              <a:off x="457200" y="2667000"/>
              <a:ext cx="990600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7400" y="2667000"/>
              <a:ext cx="990600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miley Face 7"/>
            <p:cNvSpPr/>
            <p:nvPr/>
          </p:nvSpPr>
          <p:spPr>
            <a:xfrm>
              <a:off x="1371600" y="1905000"/>
              <a:ext cx="762000" cy="762000"/>
            </a:xfrm>
            <a:prstGeom prst="smileyFac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447800" y="2667000"/>
              <a:ext cx="609600" cy="1600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28800" y="4267200"/>
              <a:ext cx="228600" cy="1295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447800" y="4267200"/>
              <a:ext cx="228600" cy="1295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57200" y="1219200"/>
            <a:ext cx="4267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3600" dirty="0" smtClean="0">
                <a:solidFill>
                  <a:srgbClr val="C00000"/>
                </a:solidFill>
                <a:latin typeface="NikoshLightBAN" pitchFamily="2" charset="0"/>
                <a:cs typeface="NikoshLightBAN" pitchFamily="2" charset="0"/>
              </a:rPr>
              <a:t>চিত্র দুটির মধ্য কোনটির গতিবেগ বেশি? এবং কেন?</a:t>
            </a:r>
          </a:p>
          <a:p>
            <a:endParaRPr lang="bn-BD" sz="3600" dirty="0" smtClean="0">
              <a:solidFill>
                <a:schemeClr val="tx2">
                  <a:lumMod val="50000"/>
                </a:schemeClr>
              </a:solidFill>
              <a:latin typeface="NikoshLightBAN" pitchFamily="2" charset="0"/>
              <a:cs typeface="NikoshLightBAN" pitchFamily="2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bn-BD" sz="36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পৃথিবীর সামনে এমন কোনো স্থির বা চলমান বস্তু নেই যার সাপেক্ষে আমরা পৃথিবীর আবর্তন গতি বুঝতে পারি-- ব্যাখ্যা কর।</a:t>
            </a:r>
          </a:p>
          <a:p>
            <a:endParaRPr lang="bn-BD" sz="3600" dirty="0" smtClean="0">
              <a:solidFill>
                <a:schemeClr val="tx2">
                  <a:lumMod val="50000"/>
                </a:schemeClr>
              </a:solidFill>
              <a:latin typeface="NikoshLightBAN" pitchFamily="2" charset="0"/>
              <a:cs typeface="NikoshLightBAN" pitchFamily="2" charset="0"/>
            </a:endParaRPr>
          </a:p>
          <a:p>
            <a:endParaRPr lang="en-US" sz="3600" dirty="0">
              <a:solidFill>
                <a:schemeClr val="tx2">
                  <a:lumMod val="50000"/>
                </a:schemeClr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04800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36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গতির বৈশিষ্ট্য ০২</a:t>
            </a:r>
            <a:endParaRPr lang="en-US" sz="3600" u="sng" dirty="0" smtClean="0">
              <a:solidFill>
                <a:srgbClr val="002060"/>
              </a:solidFill>
            </a:endParaRPr>
          </a:p>
          <a:p>
            <a:pPr algn="ctr"/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5029200" y="914400"/>
            <a:ext cx="3713480" cy="3276600"/>
            <a:chOff x="5029200" y="914400"/>
            <a:chExt cx="3713480" cy="3276600"/>
          </a:xfrm>
        </p:grpSpPr>
        <p:grpSp>
          <p:nvGrpSpPr>
            <p:cNvPr id="3" name="Group 13"/>
            <p:cNvGrpSpPr/>
            <p:nvPr/>
          </p:nvGrpSpPr>
          <p:grpSpPr>
            <a:xfrm>
              <a:off x="5029200" y="914400"/>
              <a:ext cx="3713480" cy="3276600"/>
              <a:chOff x="3200400" y="685800"/>
              <a:chExt cx="3713480" cy="3276600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3200400" y="685800"/>
                <a:ext cx="3713480" cy="3276600"/>
              </a:xfrm>
              <a:prstGeom prst="ellips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495800" y="1600200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6629400" y="236220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solidFill>
                    <a:srgbClr val="FF0000"/>
                  </a:solidFill>
                  <a:latin typeface="NikoshLightBAN" pitchFamily="2" charset="0"/>
                  <a:cs typeface="NikoshLightBAN" pitchFamily="2" charset="0"/>
                </a:rPr>
                <a:t>পৃথিবী</a:t>
              </a:r>
              <a:endParaRPr lang="en-US" sz="2400" dirty="0">
                <a:solidFill>
                  <a:srgbClr val="FF0000"/>
                </a:solidFill>
                <a:latin typeface="NikoshLightBAN" pitchFamily="2" charset="0"/>
                <a:cs typeface="NikoshLight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10000" y="1447800"/>
            <a:ext cx="4953000" cy="5141259"/>
            <a:chOff x="4191000" y="914400"/>
            <a:chExt cx="4953000" cy="5141259"/>
          </a:xfrm>
        </p:grpSpPr>
        <p:sp>
          <p:nvSpPr>
            <p:cNvPr id="2" name="Cloud 1"/>
            <p:cNvSpPr/>
            <p:nvPr/>
          </p:nvSpPr>
          <p:spPr>
            <a:xfrm>
              <a:off x="4191000" y="914400"/>
              <a:ext cx="4953000" cy="5141259"/>
            </a:xfrm>
            <a:prstGeom prst="cloud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5273564" y="1828800"/>
              <a:ext cx="3413236" cy="3485284"/>
            </a:xfrm>
            <a:prstGeom prst="ellipse">
              <a:avLst/>
            </a:prstGeom>
            <a:scene3d>
              <a:camera prst="perspectiveBelow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400800" y="3124200"/>
              <a:ext cx="1066800" cy="861774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solidFill>
                    <a:srgbClr val="FFFF00"/>
                  </a:solidFill>
                  <a:latin typeface="NikoshLightBAN" pitchFamily="2" charset="0"/>
                  <a:cs typeface="NikoshLightBAN" pitchFamily="2" charset="0"/>
                </a:rPr>
                <a:t>পৃথিবী</a:t>
              </a:r>
              <a:endParaRPr lang="en-US" sz="3200" b="1" dirty="0" smtClean="0">
                <a:solidFill>
                  <a:srgbClr val="FFFF00"/>
                </a:solidFill>
                <a:latin typeface="NikoshLightBAN" pitchFamily="2" charset="0"/>
                <a:cs typeface="NikoshLightBAN" pitchFamily="2" charset="0"/>
              </a:endParaRPr>
            </a:p>
            <a:p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8153400" y="2286000"/>
              <a:ext cx="152400" cy="152400"/>
            </a:xfrm>
            <a:prstGeom prst="ellipse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24400" y="1905000"/>
              <a:ext cx="1066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LightBAN" pitchFamily="2" charset="0"/>
                  <a:cs typeface="NikoshLightBAN" pitchFamily="2" charset="0"/>
                </a:rPr>
                <a:t>বায়ু মণ্ডল</a:t>
              </a:r>
              <a:endParaRPr lang="en-US" sz="2800" dirty="0">
                <a:latin typeface="NikoshLightBAN" pitchFamily="2" charset="0"/>
                <a:cs typeface="NikoshLightBAN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752600" y="304800"/>
            <a:ext cx="510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3600" u="sng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আহ্নিক গতির বৈশিষ্ট্য ০৩</a:t>
            </a:r>
            <a:endParaRPr lang="en-US" sz="3600" u="sng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1981200"/>
            <a:ext cx="3505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3600" dirty="0" smtClean="0">
                <a:solidFill>
                  <a:srgbClr val="002060"/>
                </a:solidFill>
                <a:latin typeface="NikoshLightBAN" pitchFamily="2" charset="0"/>
                <a:cs typeface="NikoshLightBAN" pitchFamily="2" charset="0"/>
              </a:rPr>
              <a:t>পৃথিবীর গতির সাথে তাল রেখে বায়ুমণ্ডলও  পশ্চিম থেকে পূর্ব দিকে আর্বতন করছে বলে আমরা পৃথিবীর আবর্তন গতি অনুভব করি না– ব্যাখ্যা কর।</a:t>
            </a:r>
            <a:endParaRPr lang="en-US" sz="3600" dirty="0">
              <a:solidFill>
                <a:srgbClr val="002060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953000" y="13716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LightBAN" pitchFamily="2" charset="0"/>
                <a:cs typeface="NikoshLightBAN" pitchFamily="2" charset="0"/>
              </a:rPr>
              <a:t>কোন উচুঁ স্থান থেকে কোন বস্তু নিক্ষেপ করলে তা লম্বভাবে না পড়ে কিছুটা পূর্ব দিকে সরে যায়-- ব্যাখ্যা কর।</a:t>
            </a:r>
            <a:endParaRPr lang="en-US" sz="24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81000"/>
            <a:ext cx="9144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u="sng" dirty="0" smtClean="0">
                <a:solidFill>
                  <a:srgbClr val="0070C0"/>
                </a:solidFill>
                <a:latin typeface="NikoshLightBAN" pitchFamily="2" charset="0"/>
                <a:cs typeface="NikoshLightBAN" pitchFamily="2" charset="0"/>
              </a:rPr>
              <a:t>আহ্নিক গতির প্রমাণ ব্যাখ্যা</a:t>
            </a:r>
            <a:endParaRPr lang="en-US" sz="2800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1506</TotalTime>
  <Words>534</Words>
  <Application>Microsoft Office PowerPoint</Application>
  <PresentationFormat>On-screen Show (4:3)</PresentationFormat>
  <Paragraphs>129</Paragraphs>
  <Slides>20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NikoshLightBAN</vt:lpstr>
      <vt:lpstr>Vrinda</vt:lpstr>
      <vt:lpstr>Wingdings</vt:lpstr>
      <vt:lpstr>Office Theme</vt:lpstr>
      <vt:lpstr>PowerPoint Presentation</vt:lpstr>
      <vt:lpstr>পূর্বজ্ঞান যাচাই ও পাঠঘোষণা</vt:lpstr>
      <vt:lpstr>PowerPoint Presentation</vt:lpstr>
      <vt:lpstr>আহ্নিক গতি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DOEL</cp:lastModifiedBy>
  <cp:revision>239</cp:revision>
  <dcterms:created xsi:type="dcterms:W3CDTF">2006-08-16T00:00:00Z</dcterms:created>
  <dcterms:modified xsi:type="dcterms:W3CDTF">2013-06-18T04:14:01Z</dcterms:modified>
</cp:coreProperties>
</file>